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BE34A0-58CA-8145-B24A-7CD05308FE1F}" type="datetimeFigureOut">
              <a:rPr lang="en-US" smtClean="0"/>
              <a:t>11/25/17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078408-8783-534A-ACE3-8D98E9F2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1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344344" cy="29718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Industry  View: Ongoing and Future Anti-Atherosclerotic Trials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Donald M Black, MD, MBA, FACC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Chief Medical Officer</a:t>
            </a: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DalCor</a:t>
            </a:r>
            <a:r>
              <a:rPr lang="en-US" sz="1800" b="1" dirty="0" smtClean="0">
                <a:solidFill>
                  <a:schemeClr val="tx1"/>
                </a:solidFill>
              </a:rPr>
              <a:t> Pharm UK Ltd.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135" y="5572125"/>
            <a:ext cx="1254650" cy="55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Challenges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938632" cy="412326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Mechanical effect:  Improving </a:t>
            </a:r>
            <a:r>
              <a:rPr lang="en-US" sz="2400" dirty="0">
                <a:solidFill>
                  <a:schemeClr val="tx1"/>
                </a:solidFill>
              </a:rPr>
              <a:t>on the present medical care </a:t>
            </a:r>
            <a:r>
              <a:rPr lang="en-US" sz="2400" dirty="0" smtClean="0">
                <a:solidFill>
                  <a:schemeClr val="tx1"/>
                </a:solidFill>
              </a:rPr>
              <a:t>paradigm (lack of benefit with angioplasty– back to AVERT and </a:t>
            </a:r>
            <a:r>
              <a:rPr lang="en-US" sz="2400" dirty="0" smtClean="0">
                <a:solidFill>
                  <a:schemeClr val="tx1"/>
                </a:solidFill>
              </a:rPr>
              <a:t>CHALLENGE, and now no benefit re: angina?)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Lack of accepted biomarkers, beyond </a:t>
            </a:r>
            <a:r>
              <a:rPr lang="en-US" sz="2400" dirty="0" smtClean="0">
                <a:solidFill>
                  <a:schemeClr val="tx1"/>
                </a:solidFill>
              </a:rPr>
              <a:t>LDL-C-- </a:t>
            </a:r>
            <a:r>
              <a:rPr lang="en-US" sz="2400" dirty="0" err="1" smtClean="0">
                <a:solidFill>
                  <a:schemeClr val="tx1"/>
                </a:solidFill>
              </a:rPr>
              <a:t>hsCRP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(?)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Imaging </a:t>
            </a:r>
            <a:r>
              <a:rPr lang="en-US" sz="2400" dirty="0" smtClean="0">
                <a:solidFill>
                  <a:schemeClr val="tx1"/>
                </a:solidFill>
              </a:rPr>
              <a:t>lags (CT</a:t>
            </a:r>
            <a:r>
              <a:rPr lang="en-US" sz="2400" dirty="0" smtClean="0">
                <a:solidFill>
                  <a:schemeClr val="tx1"/>
                </a:solidFill>
              </a:rPr>
              <a:t>, MRI)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CV </a:t>
            </a:r>
            <a:r>
              <a:rPr lang="en-US" sz="2400" dirty="0" smtClean="0">
                <a:solidFill>
                  <a:schemeClr val="tx1"/>
                </a:solidFill>
              </a:rPr>
              <a:t>endpoint studies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Genetics/phenotype… </a:t>
            </a:r>
            <a:r>
              <a:rPr lang="en-US" sz="2400" dirty="0" smtClean="0">
                <a:solidFill>
                  <a:schemeClr val="tx1"/>
                </a:solidFill>
              </a:rPr>
              <a:t>the future?</a:t>
            </a:r>
          </a:p>
        </p:txBody>
      </p:sp>
    </p:spTree>
    <p:extLst>
      <p:ext uri="{BB962C8B-B14F-4D97-AF65-F5344CB8AC3E}">
        <p14:creationId xmlns:p14="http://schemas.microsoft.com/office/powerpoint/2010/main" val="143687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RESULTS: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8044"/>
            <a:ext cx="10186988" cy="462844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Ancel</a:t>
            </a:r>
            <a:r>
              <a:rPr lang="en-US" dirty="0" smtClean="0">
                <a:solidFill>
                  <a:schemeClr val="tx1"/>
                </a:solidFill>
              </a:rPr>
              <a:t> Keys, </a:t>
            </a:r>
            <a:r>
              <a:rPr lang="en-US" dirty="0" err="1" smtClean="0">
                <a:solidFill>
                  <a:schemeClr val="tx1"/>
                </a:solidFill>
              </a:rPr>
              <a:t>Gotto</a:t>
            </a:r>
            <a:r>
              <a:rPr lang="en-US" dirty="0" smtClean="0">
                <a:solidFill>
                  <a:schemeClr val="tx1"/>
                </a:solidFill>
              </a:rPr>
              <a:t>, et 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CTTC:  Oxford group meta-analysis of the data from all </a:t>
            </a:r>
            <a:r>
              <a:rPr lang="en-US" dirty="0" err="1" smtClean="0">
                <a:solidFill>
                  <a:schemeClr val="tx1"/>
                </a:solidFill>
              </a:rPr>
              <a:t>lipi</a:t>
            </a:r>
            <a:r>
              <a:rPr lang="en-US" dirty="0" smtClean="0">
                <a:solidFill>
                  <a:schemeClr val="tx1"/>
                </a:solidFill>
              </a:rPr>
              <a:t>-lowering studies related to risk (primary vs secondary) and change in LDL (and HDL).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Ference</a:t>
            </a:r>
            <a:r>
              <a:rPr lang="en-US" dirty="0" smtClean="0">
                <a:solidFill>
                  <a:schemeClr val="tx1"/>
                </a:solidFill>
              </a:rPr>
              <a:t> (et al) publish on the length of time on statins as an indicator of effect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Ridker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en-US" dirty="0" err="1" smtClean="0">
                <a:solidFill>
                  <a:schemeClr val="tx1"/>
                </a:solidFill>
              </a:rPr>
              <a:t>hsCRP</a:t>
            </a:r>
            <a:r>
              <a:rPr lang="en-US" dirty="0" smtClean="0">
                <a:solidFill>
                  <a:schemeClr val="tx1"/>
                </a:solidFill>
              </a:rPr>
              <a:t> and lipids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Tardif: genotype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3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553307"/>
            <a:ext cx="8534400" cy="8313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Ebb and Flow of Anti-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Athero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Drugs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95112"/>
            <a:ext cx="10221682" cy="5158196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Lowering LDL-cholesterol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PCSK9 </a:t>
            </a:r>
            <a:r>
              <a:rPr lang="en-US" b="1" dirty="0" smtClean="0">
                <a:solidFill>
                  <a:schemeClr val="tx1"/>
                </a:solidFill>
              </a:rPr>
              <a:t>inhibition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</a:t>
            </a:r>
            <a:r>
              <a:rPr lang="en-US" b="1" dirty="0" err="1" smtClean="0">
                <a:solidFill>
                  <a:schemeClr val="tx1"/>
                </a:solidFill>
              </a:rPr>
              <a:t>Bepodoic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acid  (</a:t>
            </a:r>
            <a:r>
              <a:rPr lang="en-US" b="1" dirty="0" err="1" smtClean="0">
                <a:solidFill>
                  <a:schemeClr val="tx1"/>
                </a:solidFill>
              </a:rPr>
              <a:t>esperion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Others</a:t>
            </a:r>
            <a:r>
              <a:rPr lang="en-US" b="1" dirty="0" smtClean="0">
                <a:solidFill>
                  <a:schemeClr val="tx1"/>
                </a:solidFill>
              </a:rPr>
              <a:t>?  (</a:t>
            </a:r>
            <a:r>
              <a:rPr lang="en-US" b="1" dirty="0" err="1" smtClean="0">
                <a:solidFill>
                  <a:schemeClr val="tx1"/>
                </a:solidFill>
              </a:rPr>
              <a:t>gemcabine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Other lipids: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</a:t>
            </a:r>
            <a:r>
              <a:rPr lang="en-US" b="1" dirty="0" err="1" smtClean="0">
                <a:solidFill>
                  <a:schemeClr val="tx1"/>
                </a:solidFill>
              </a:rPr>
              <a:t>Lp</a:t>
            </a:r>
            <a:r>
              <a:rPr lang="en-US" b="1" dirty="0" smtClean="0">
                <a:solidFill>
                  <a:schemeClr val="tx1"/>
                </a:solidFill>
              </a:rPr>
              <a:t>(a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TG, </a:t>
            </a:r>
            <a:r>
              <a:rPr lang="en-US" b="1" dirty="0" err="1" smtClean="0">
                <a:solidFill>
                  <a:schemeClr val="tx1"/>
                </a:solidFill>
              </a:rPr>
              <a:t>ApoCIII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The ‘post-statin’ era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HDL-C mimetics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Cholesterol metabolism (</a:t>
            </a:r>
            <a:r>
              <a:rPr lang="en-US" b="1" dirty="0" smtClean="0">
                <a:solidFill>
                  <a:schemeClr val="tx1"/>
                </a:solidFill>
              </a:rPr>
              <a:t>ACAT,MTP)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</a:t>
            </a:r>
            <a:r>
              <a:rPr lang="en-US" b="1" dirty="0" smtClean="0">
                <a:solidFill>
                  <a:schemeClr val="tx1"/>
                </a:solidFill>
              </a:rPr>
              <a:t>Primary Anti-Inflammatory agents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</a:t>
            </a:r>
            <a:r>
              <a:rPr lang="en-US" b="1" dirty="0" err="1" smtClean="0">
                <a:solidFill>
                  <a:schemeClr val="tx1"/>
                </a:solidFill>
              </a:rPr>
              <a:t>CETPi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0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573" y="5241073"/>
            <a:ext cx="10957661" cy="74217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emerging role of precision medicine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920598" cy="472254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Victims of Success: The rise of segmentation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Driven </a:t>
            </a:r>
            <a:r>
              <a:rPr lang="en-US" sz="2400" dirty="0">
                <a:solidFill>
                  <a:schemeClr val="tx1"/>
                </a:solidFill>
              </a:rPr>
              <a:t>by the unmet medical need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What tools can we use?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423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12193</TotalTime>
  <Words>227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Slice</vt:lpstr>
      <vt:lpstr>Industry  View: Ongoing and Future Anti-Atherosclerotic Trials</vt:lpstr>
      <vt:lpstr>Challenges</vt:lpstr>
      <vt:lpstr>CLINICAL TRIAL RESULTS: Segmentation</vt:lpstr>
      <vt:lpstr>Ebb and Flow of Anti-Athero Drugs</vt:lpstr>
      <vt:lpstr>The emerging role of precision medicine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 View of New Anti-Atherosclerotic Drugs</dc:title>
  <dc:creator>Donald Black</dc:creator>
  <cp:lastModifiedBy>Donald Black</cp:lastModifiedBy>
  <cp:revision>22</cp:revision>
  <dcterms:created xsi:type="dcterms:W3CDTF">2016-12-01T15:37:31Z</dcterms:created>
  <dcterms:modified xsi:type="dcterms:W3CDTF">2017-11-30T13:44:21Z</dcterms:modified>
</cp:coreProperties>
</file>